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2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3.png" ContentType="image/png"/>
  <Override PartName="/ppt/media/image4.png" ContentType="image/png"/>
  <Override PartName="/ppt/media/image60.png" ContentType="image/png"/>
  <Override PartName="/ppt/media/image5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x="9144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desplazar la página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s-ES" sz="1400" spc="-1" strike="noStrike">
                <a:latin typeface="Times New Roman"/>
              </a:rPr>
              <a:t> 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9C740DD-6C56-456C-8D74-51FA1945E488}" type="slidenum">
              <a:rPr b="0" lang="es-ES" sz="1400" spc="-1" strike="noStrike">
                <a:latin typeface="Times New Roman"/>
              </a:rPr>
              <a:t>1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984240" y="787320"/>
            <a:ext cx="5139360" cy="38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958680" y="4881240"/>
            <a:ext cx="5047200" cy="46054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endParaRPr b="0" lang="es-E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s-E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E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8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s-ES" sz="1800" spc="-1" strike="noStrike">
                <a:latin typeface="Arial"/>
              </a:rPr>
              <a:t>Pulse para editar el formato del texto de título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Pulse para editar el formato de esquema del texto</a:t>
            </a:r>
            <a:endParaRPr b="0" lang="es-E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Segundo nivel del esquema</a:t>
            </a:r>
            <a:endParaRPr b="0" lang="es-E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Tercer nivel del esquema</a:t>
            </a:r>
            <a:endParaRPr b="0" lang="es-E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latin typeface="Arial"/>
              </a:rPr>
              <a:t>Cuarto nivel del esquema</a:t>
            </a:r>
            <a:endParaRPr b="0" lang="es-E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Quinto nivel del esquema</a:t>
            </a:r>
            <a:endParaRPr b="0" lang="es-E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Sexto nivel del esquema</a:t>
            </a:r>
            <a:endParaRPr b="0" lang="es-E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latin typeface="Arial"/>
              </a:rPr>
              <a:t>Séptimo nivel del esquema</a:t>
            </a:r>
            <a:endParaRPr b="0" lang="es-E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6667920"/>
            <a:ext cx="9139680" cy="197640"/>
          </a:xfrm>
          <a:prstGeom prst="rect">
            <a:avLst/>
          </a:prstGeom>
          <a:solidFill>
            <a:srgbClr val="00000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1728720" y="6632640"/>
            <a:ext cx="6081120" cy="4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"/>
          <p:cNvSpPr/>
          <p:nvPr/>
        </p:nvSpPr>
        <p:spPr>
          <a:xfrm>
            <a:off x="-35640" y="6613200"/>
            <a:ext cx="3273120" cy="33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s-ES" sz="1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Pablo Martínez Ruiz del Árbol / Introduction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41" name="CustomShape 4"/>
          <p:cNvSpPr/>
          <p:nvPr/>
        </p:nvSpPr>
        <p:spPr>
          <a:xfrm>
            <a:off x="3198960" y="6701760"/>
            <a:ext cx="6081120" cy="4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5"/>
          <p:cNvSpPr/>
          <p:nvPr/>
        </p:nvSpPr>
        <p:spPr>
          <a:xfrm>
            <a:off x="3271320" y="6649920"/>
            <a:ext cx="6081120" cy="4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esquema del texto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>
            <a:alphaModFix amt="20000"/>
          </a:blip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228600" y="674640"/>
            <a:ext cx="8682480" cy="159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s-E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Chapter 1. Introduction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41760" y="77760"/>
            <a:ext cx="70956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Bohr’s atom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80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1914 Bohr proposed a “planetary” model of the atom motivated by the atomic spectrum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16000" y="1304280"/>
            <a:ext cx="6837840" cy="200556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31040" y="321984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model electrons where occupying discrete orbits (quantized angular momentum)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Therefore the energies were also quantized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6" name="Picture 9" descr=""/>
          <p:cNvPicPr/>
          <p:nvPr/>
        </p:nvPicPr>
        <p:blipFill>
          <a:blip r:embed="rId2"/>
          <a:stretch/>
        </p:blipFill>
        <p:spPr>
          <a:xfrm>
            <a:off x="5508000" y="3780000"/>
            <a:ext cx="2877840" cy="282240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sp>
        <p:nvSpPr>
          <p:cNvPr id="137" name="CustomShape 4"/>
          <p:cNvSpPr/>
          <p:nvPr/>
        </p:nvSpPr>
        <p:spPr>
          <a:xfrm>
            <a:off x="136800" y="4204800"/>
            <a:ext cx="4757040" cy="191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 photon is absorbed one electron can jump from one orbit to another higher orbit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electron in a higher orbit can jump back to an empty lower orbit emitting a phton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3"/>
          <a:stretch/>
        </p:blipFill>
        <p:spPr>
          <a:xfrm>
            <a:off x="7237800" y="1296000"/>
            <a:ext cx="1508040" cy="208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-41760" y="77760"/>
            <a:ext cx="88956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neutron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80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According to Bohr’s model the atom was composed of electrons and protons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the mass of most of the atoms was not consistent with this assumption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To account for the atom mass, nuclei should contain neutral particles with mass ~ proton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1932, Chadwick proposed an experiment to identify this kind of radiation: the neutrons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144000" y="2988000"/>
            <a:ext cx="5757840" cy="2877840"/>
          </a:xfrm>
          <a:prstGeom prst="rect">
            <a:avLst/>
          </a:prstGeom>
          <a:ln>
            <a:noFill/>
          </a:ln>
        </p:spPr>
      </p:pic>
      <p:pic>
        <p:nvPicPr>
          <p:cNvPr id="142" name="Picture 5" descr=""/>
          <p:cNvPicPr/>
          <p:nvPr/>
        </p:nvPicPr>
        <p:blipFill>
          <a:blip r:embed="rId2"/>
          <a:stretch/>
        </p:blipFill>
        <p:spPr>
          <a:xfrm>
            <a:off x="6510960" y="2736000"/>
            <a:ext cx="2054880" cy="288036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102240" y="77760"/>
            <a:ext cx="80316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quantum mechanics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180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the foundations of quantum mechanics are established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step was the explanation of the radiation of the black body by Max Planck</a:t>
            </a:r>
            <a:endParaRPr b="0" lang="es-ES" sz="1800" spc="-1" strike="noStrike">
              <a:latin typeface="Arial"/>
            </a:endParaRPr>
          </a:p>
          <a:p>
            <a:pPr lvl="1" marL="432000" indent="-2138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Light is emitted in “quanta” of discrete energy → the photon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period De Broglie postulates the wave-particle duality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Schrödinger and Heisenberg establish the foundations of quantum mechanics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vision of the atom (Schrödinger’s hydrogen atom) is established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5074200" y="3578400"/>
            <a:ext cx="3923640" cy="145476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7704000" y="1656000"/>
            <a:ext cx="1379520" cy="19202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5002200" y="4941000"/>
            <a:ext cx="1259640" cy="168264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4"/>
          <a:stretch/>
        </p:blipFill>
        <p:spPr>
          <a:xfrm>
            <a:off x="6372000" y="4932000"/>
            <a:ext cx="1194480" cy="1690200"/>
          </a:xfrm>
          <a:prstGeom prst="rect">
            <a:avLst/>
          </a:prstGeom>
          <a:ln>
            <a:noFill/>
          </a:ln>
        </p:spPr>
      </p:pic>
      <p:pic>
        <p:nvPicPr>
          <p:cNvPr id="149" name="" descr=""/>
          <p:cNvPicPr/>
          <p:nvPr/>
        </p:nvPicPr>
        <p:blipFill>
          <a:blip r:embed="rId5"/>
          <a:stretch/>
        </p:blipFill>
        <p:spPr>
          <a:xfrm>
            <a:off x="7656480" y="5064480"/>
            <a:ext cx="1413360" cy="141336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6"/>
          <a:stretch/>
        </p:blipFill>
        <p:spPr>
          <a:xfrm>
            <a:off x="597600" y="3395880"/>
            <a:ext cx="3576960" cy="32266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102240" y="77760"/>
            <a:ext cx="7672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special relativity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decades of the XX century Einstein revolutionized the concepts of space and time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worked for classical mechanics but not for Maxwell’s equations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→ the Lorentz transformations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interpreted these transformations creating a new entity, the space-time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Inertial systems are those related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speed of light is the same in all the systems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confirmed by the experiment of Michelson-Morley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24000" y="3816000"/>
            <a:ext cx="2901600" cy="274392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2"/>
          <a:stretch/>
        </p:blipFill>
        <p:spPr>
          <a:xfrm>
            <a:off x="4788000" y="3780000"/>
            <a:ext cx="3607560" cy="270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02240" y="77760"/>
            <a:ext cx="65919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antimatter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1927 Paul Dirac was trying to combine quantum mechanics with special relativity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Obtain a quantum-mechanics wave equation starting from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lead to a problem since this relation yields to negative energy solutions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57" name="Formula 3"/>
              <p:cNvSpPr txBox="1"/>
              <p:nvPr/>
            </p:nvSpPr>
            <p:spPr>
              <a:xfrm>
                <a:off x="5938560" y="1314000"/>
                <a:ext cx="1691640" cy="31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p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m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sSup>
                      <m:e>
                        <m:r>
                          <m:t xml:space="preserve">c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8" name="Formula 4"/>
              <p:cNvSpPr txBox="1"/>
              <p:nvPr/>
            </p:nvSpPr>
            <p:spPr>
              <a:xfrm>
                <a:off x="2088000" y="2276280"/>
                <a:ext cx="1929600" cy="338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+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59" name="Formula 5"/>
              <p:cNvSpPr txBox="1"/>
              <p:nvPr/>
            </p:nvSpPr>
            <p:spPr>
              <a:xfrm>
                <a:off x="4500360" y="2276280"/>
                <a:ext cx="1962000" cy="338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E</m:t>
                    </m:r>
                    <m:r>
                      <m:t xml:space="preserve">=</m:t>
                    </m:r>
                    <m:r>
                      <m:t xml:space="preserve">−</m:t>
                    </m:r>
                    <m:rad>
                      <m:radPr>
                        <m:degHide m:val="1"/>
                      </m:radPr>
                      <m:deg/>
                      <m:e>
                        <m:sSup>
                          <m:e>
                            <m:r>
                              <m:t xml:space="preserve">p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r>
                          <m:t xml:space="preserve">+</m:t>
                        </m:r>
                        <m:sSup>
                          <m:e>
                            <m:r>
                              <m:t xml:space="preserve">m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  <m:sSup>
                          <m:e>
                            <m:r>
                              <m:t xml:space="preserve">c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rad>
                  </m:oMath>
                </a14:m>
              </a:p>
            </p:txBody>
          </p:sp>
        </mc:Choice>
        <mc:Fallback/>
      </mc:AlternateContent>
      <p:sp>
        <p:nvSpPr>
          <p:cNvPr id="160" name="CustomShape 6"/>
          <p:cNvSpPr/>
          <p:nvPr/>
        </p:nvSpPr>
        <p:spPr>
          <a:xfrm>
            <a:off x="45720" y="255240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Dirac interpreted the positive solutions as ordinary particles and the negative as antimatter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Anderson observed for the first time the anti-electron confirming Dirac’s theory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1" name="Picture 11" descr=""/>
          <p:cNvPicPr/>
          <p:nvPr/>
        </p:nvPicPr>
        <p:blipFill>
          <a:blip r:embed="rId1"/>
          <a:stretch/>
        </p:blipFill>
        <p:spPr>
          <a:xfrm>
            <a:off x="4860000" y="3588480"/>
            <a:ext cx="3182040" cy="29253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2" name="Picture 9" descr=""/>
          <p:cNvPicPr/>
          <p:nvPr/>
        </p:nvPicPr>
        <p:blipFill>
          <a:blip r:embed="rId2"/>
          <a:stretch/>
        </p:blipFill>
        <p:spPr>
          <a:xfrm>
            <a:off x="147960" y="3780000"/>
            <a:ext cx="1794240" cy="25182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197440" y="3744000"/>
            <a:ext cx="1832760" cy="259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02240" y="77760"/>
            <a:ext cx="7672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particle zoo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new ideas of quantum mechanics were rapidly applied to related phenomena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fact that the nucleus is not breaking apart due to electric repulsion suggested a new force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Yukawa was able to describe a working potential for this force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Same as photons were driving the EM force, other particle should drive this strong force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1936 physicist studying cosmic ray radiation found a candidate for this particle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1937 they found this particle was not related to the strong force → it was the muon</a:t>
            </a:r>
            <a:endParaRPr b="0" lang="es-ES" sz="1800" spc="-1" strike="noStrike">
              <a:latin typeface="Arial"/>
            </a:endParaRPr>
          </a:p>
          <a:p>
            <a:pPr lvl="1" marL="432000" indent="-2142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In 1947 the study of cosmic radiation lead to another particle: the pion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66" name="Picture 10" descr=""/>
          <p:cNvPicPr/>
          <p:nvPr/>
        </p:nvPicPr>
        <p:blipFill>
          <a:blip r:embed="rId1"/>
          <a:stretch/>
        </p:blipFill>
        <p:spPr>
          <a:xfrm>
            <a:off x="72000" y="3768480"/>
            <a:ext cx="3629880" cy="274608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3888000" y="3924000"/>
            <a:ext cx="1771200" cy="231552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5952240" y="3942360"/>
            <a:ext cx="3046320" cy="228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02240" y="77760"/>
            <a:ext cx="6520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neutrinos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study of radioactive decays (beta decays) suggested a possible non-conservation of energy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Pauli interpreted this phenomenom by postulating a new non-detectable additional particle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1932 Fermi included this idea in his theory of nuclear decays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1950, Cowan and Raines managed to design an experiment to detect neutrinos (indirectly)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idea was to use an inverted beta decay 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736000" y="3888000"/>
            <a:ext cx="2407680" cy="163656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923760" y="3168000"/>
            <a:ext cx="1067760" cy="15105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3" name="Picture 5" descr=""/>
          <p:cNvPicPr/>
          <p:nvPr/>
        </p:nvPicPr>
        <p:blipFill>
          <a:blip r:embed="rId3"/>
          <a:stretch/>
        </p:blipFill>
        <p:spPr>
          <a:xfrm>
            <a:off x="901080" y="4824000"/>
            <a:ext cx="1077840" cy="151056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4" name="Picture 9" descr=""/>
          <p:cNvPicPr/>
          <p:nvPr/>
        </p:nvPicPr>
        <p:blipFill>
          <a:blip r:embed="rId4"/>
          <a:stretch/>
        </p:blipFill>
        <p:spPr>
          <a:xfrm>
            <a:off x="4752000" y="2592000"/>
            <a:ext cx="1701360" cy="298800"/>
          </a:xfrm>
          <a:prstGeom prst="rect">
            <a:avLst/>
          </a:prstGeom>
          <a:ln>
            <a:noFill/>
          </a:ln>
        </p:spPr>
      </p:pic>
      <p:pic>
        <p:nvPicPr>
          <p:cNvPr id="175" name="Picture 15" descr=""/>
          <p:cNvPicPr/>
          <p:nvPr/>
        </p:nvPicPr>
        <p:blipFill>
          <a:blip r:embed="rId5"/>
          <a:stretch/>
        </p:blipFill>
        <p:spPr>
          <a:xfrm>
            <a:off x="6041160" y="2991960"/>
            <a:ext cx="2525400" cy="341460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102240" y="77760"/>
            <a:ext cx="8032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mesons and barions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experiments in different accelerators found new mesons and barions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1947 several observations were made of a neutral particle decaying into 2 pions 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This was the neutral kaon (K</a:t>
            </a:r>
            <a:r>
              <a:rPr b="0" lang="es-ES" sz="1800" spc="-1" strike="noStrike" baseline="33000">
                <a:solidFill>
                  <a:srgbClr val="191919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191919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1949 observations of a charged particle decaying into 3 pions</a:t>
            </a:r>
            <a:endParaRPr b="0" lang="es-ES" sz="1800" spc="-1" strike="noStrike">
              <a:latin typeface="Arial"/>
            </a:endParaRPr>
          </a:p>
          <a:p>
            <a:pPr lvl="1" marL="432000" indent="-21456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was the charged kaon (K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+/-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next years many others: the phi, eta, omega, etc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1950 first evidences of barionic particles such as the Lambda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78" name="Picture 4" descr=""/>
          <p:cNvPicPr/>
          <p:nvPr/>
        </p:nvPicPr>
        <p:blipFill>
          <a:blip r:embed="rId1"/>
          <a:stretch/>
        </p:blipFill>
        <p:spPr>
          <a:xfrm>
            <a:off x="7188840" y="1638360"/>
            <a:ext cx="1789560" cy="502668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232920" y="4881240"/>
            <a:ext cx="1959120" cy="1638720"/>
          </a:xfrm>
          <a:prstGeom prst="rect">
            <a:avLst/>
          </a:prstGeom>
          <a:ln>
            <a:noFill/>
          </a:ln>
        </p:spPr>
      </p:pic>
      <p:pic>
        <p:nvPicPr>
          <p:cNvPr id="180" name="Picture 8" descr=""/>
          <p:cNvPicPr/>
          <p:nvPr/>
        </p:nvPicPr>
        <p:blipFill>
          <a:blip r:embed="rId3"/>
          <a:stretch/>
        </p:blipFill>
        <p:spPr>
          <a:xfrm>
            <a:off x="2487960" y="4881240"/>
            <a:ext cx="2010960" cy="166968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151920" y="4766400"/>
            <a:ext cx="105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 baseline="33000">
                <a:solidFill>
                  <a:srgbClr val="000000"/>
                </a:solidFill>
                <a:latin typeface="Tw Cen MT"/>
                <a:ea typeface="DejaVu Sans"/>
              </a:rPr>
              <a:t>Baryon Octet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2272680" y="4746240"/>
            <a:ext cx="117972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200" spc="-1" strike="noStrike">
                <a:solidFill>
                  <a:srgbClr val="000000"/>
                </a:solidFill>
                <a:latin typeface="Tw Cen MT"/>
                <a:ea typeface="DejaVu Sans"/>
              </a:rPr>
              <a:t>Meson Nonet</a:t>
            </a:r>
            <a:endParaRPr b="0" lang="es-ES" sz="1200" spc="-1" strike="noStrike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4400" y="3626280"/>
            <a:ext cx="69685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Gell-Mann realized that geometrical pattern emerged when organizing the new mesons and barions in terms of the strangeness and charge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4" name="Picture 4" descr=""/>
          <p:cNvPicPr/>
          <p:nvPr/>
        </p:nvPicPr>
        <p:blipFill>
          <a:blip r:embed="rId4"/>
          <a:stretch/>
        </p:blipFill>
        <p:spPr>
          <a:xfrm>
            <a:off x="5184000" y="4608000"/>
            <a:ext cx="1407960" cy="197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2240" y="77760"/>
            <a:ext cx="8032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quark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1964 Gell-Mann and Zweig proposed an explanation for the observed patterns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All hadrons are composed of more fundalmental particles: quarks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quarks came in three types “up”, “down” and “strange” and they had fractional charge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Barions are composed by three quarks while mesons only by two quarks</a:t>
            </a:r>
            <a:endParaRPr b="0" lang="es-ES" sz="1800" spc="-1" strike="noStrike">
              <a:latin typeface="Arial"/>
            </a:endParaRPr>
          </a:p>
          <a:p>
            <a:pPr lvl="1" marL="432000" indent="-21492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However quarks cannot be found isolated in nature (confinement)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following years the charm, bottom and finally in 1995 the top quark were discovered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87" name="Picture 6" descr=""/>
          <p:cNvPicPr/>
          <p:nvPr/>
        </p:nvPicPr>
        <p:blipFill>
          <a:blip r:embed="rId1"/>
          <a:stretch/>
        </p:blipFill>
        <p:spPr>
          <a:xfrm>
            <a:off x="4890240" y="3517920"/>
            <a:ext cx="3532680" cy="294732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674640" y="3456000"/>
            <a:ext cx="4042080" cy="303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2240" y="77760"/>
            <a:ext cx="803232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Standard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sixties Glashow, Salam and Weinberg developed a model of the electrowek force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included the recently proposed Higgs mechanism for which massive bosons acquire mass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W and Z massive bosons were disvered in 1983 at CERN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strong interaction was introduced and the term Standard Model was coined in 1975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216000" y="4185720"/>
            <a:ext cx="1007280" cy="10072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216000" y="5184000"/>
            <a:ext cx="996840" cy="133128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216000" y="2673360"/>
            <a:ext cx="1007280" cy="15116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1692000" y="2376000"/>
            <a:ext cx="6911280" cy="429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2880" y="-15840"/>
            <a:ext cx="9138600" cy="685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2240" y="77760"/>
            <a:ext cx="76010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the Higgs boson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713880"/>
            <a:ext cx="9267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2012 the Higgs boson was discovered at the Large Hadron Collider at CERN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121680" y="2934000"/>
            <a:ext cx="8877600" cy="37252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936400" y="1296000"/>
            <a:ext cx="2162880" cy="20451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880560" y="1512000"/>
            <a:ext cx="2397600" cy="179928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4"/>
          <a:stretch/>
        </p:blipFill>
        <p:spPr>
          <a:xfrm>
            <a:off x="3218760" y="1512000"/>
            <a:ext cx="2752920" cy="179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-5760" y="77760"/>
            <a:ext cx="55490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Particle Physics: Natural units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08000" y="713880"/>
            <a:ext cx="9231120" cy="115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International System of Units is a natural choice for everyday objects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is not very useful for Particle Physics where the scales are very very different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Particle Physics we use the Natural Units: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Quantum Mechanics – the unit of action: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6.6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-25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GeV 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relativity – the speed of light: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c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 3 x 10</a:t>
            </a:r>
            <a:r>
              <a:rPr b="0" lang="es-ES" sz="1800" spc="-1" strike="noStrike" baseline="33000">
                <a:solidFill>
                  <a:srgbClr val="ce181e"/>
                </a:solidFill>
                <a:latin typeface="Times New Roman"/>
                <a:ea typeface="FreeSans"/>
              </a:rPr>
              <a:t>8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cm/s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From Particle Physics – unit of energy: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GeV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(1 GeV ~ proton mass)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Simplified in the equations by setting </a:t>
            </a:r>
            <a:r>
              <a:rPr b="0" lang="es-ES" sz="1800" spc="-1" strike="noStrike">
                <a:solidFill>
                  <a:srgbClr val="ce181e"/>
                </a:solidFill>
                <a:latin typeface="FreeSans"/>
                <a:ea typeface="FreeSans"/>
              </a:rPr>
              <a:t>ℏ</a:t>
            </a:r>
            <a:r>
              <a:rPr b="0" lang="es-ES" sz="1800" spc="-1" strike="noStrike">
                <a:solidFill>
                  <a:srgbClr val="ce181e"/>
                </a:solidFill>
                <a:latin typeface="Times New Roman"/>
                <a:ea typeface="FreeSans"/>
              </a:rPr>
              <a:t> =c =1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context the main units become :</a:t>
            </a:r>
            <a:endParaRPr b="0" lang="es-ES" sz="1800" spc="-1" strike="noStrike"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1296000" y="4348080"/>
          <a:ext cx="6407640" cy="2099160"/>
        </p:xfrm>
        <a:graphic>
          <a:graphicData uri="http://schemas.openxmlformats.org/drawingml/2006/table">
            <a:tbl>
              <a:tblPr/>
              <a:tblGrid>
                <a:gridCol w="1601280"/>
                <a:gridCol w="1601280"/>
                <a:gridCol w="1601280"/>
                <a:gridCol w="1604160"/>
              </a:tblGrid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Energy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Momentum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GeV/c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Mass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Time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Length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-1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  <a:tr h="3499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  <a:ea typeface="AR PL KaitiM GB"/>
                        </a:rPr>
                        <a:t>(GeV/</a:t>
                      </a: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ℏc)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FreeSans"/>
                          <a:ea typeface="FreeSans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latin typeface="Arial"/>
                        </a:rPr>
                        <a:t>Area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ES" sz="1600" spc="-1" strike="noStrike">
                          <a:solidFill>
                            <a:srgbClr val="ff0000"/>
                          </a:solidFill>
                          <a:latin typeface="Arial"/>
                        </a:rPr>
                        <a:t>GeV</a:t>
                      </a:r>
                      <a:r>
                        <a:rPr b="0" lang="es-ES" sz="1600" spc="-1" strike="noStrike" baseline="33000">
                          <a:solidFill>
                            <a:srgbClr val="ff0000"/>
                          </a:solidFill>
                          <a:latin typeface="Arial"/>
                        </a:rPr>
                        <a:t>-2</a:t>
                      </a:r>
                      <a:endParaRPr b="0" lang="es-ES" sz="1600" spc="-1" strike="noStrike">
                        <a:latin typeface="Arial"/>
                      </a:endParaRPr>
                    </a:p>
                  </a:txBody>
                  <a:tcPr marL="90000" marR="90000">
                    <a:lnL w="7200">
                      <a:solidFill>
                        <a:srgbClr val="0000ff"/>
                      </a:solidFill>
                    </a:lnL>
                    <a:lnR w="7200">
                      <a:solidFill>
                        <a:srgbClr val="0000ff"/>
                      </a:solidFill>
                    </a:lnR>
                    <a:lnT w="7200">
                      <a:solidFill>
                        <a:srgbClr val="0000ff"/>
                      </a:solidFill>
                    </a:lnT>
                    <a:lnB w="7200">
                      <a:solidFill>
                        <a:srgbClr val="0000ff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38240" y="77760"/>
            <a:ext cx="72050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08000" y="713880"/>
            <a:ext cx="9231120" cy="180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Galilean transformations of velocity worked very well for classical mechanics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dynamics of the system were the same regardless the inertial system of reference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However this statement was not true for the Maxwell’s equations </a:t>
            </a:r>
            <a:endParaRPr b="0" lang="es-ES" sz="1800" spc="-1" strike="noStrike">
              <a:latin typeface="Arial"/>
            </a:endParaRPr>
          </a:p>
          <a:p>
            <a:pPr lvl="1" marL="432000" indent="-2152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set of transformations was needed in order to achieve this (Lorentz transformations)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6156000" y="2520000"/>
            <a:ext cx="1969560" cy="16916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2"/>
          <a:stretch/>
        </p:blipFill>
        <p:spPr>
          <a:xfrm>
            <a:off x="504000" y="3011040"/>
            <a:ext cx="1533600" cy="10713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208" name="" descr=""/>
          <p:cNvPicPr/>
          <p:nvPr/>
        </p:nvPicPr>
        <p:blipFill>
          <a:blip r:embed="rId3"/>
          <a:stretch/>
        </p:blipFill>
        <p:spPr>
          <a:xfrm>
            <a:off x="2902320" y="3011040"/>
            <a:ext cx="1560960" cy="105624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sp>
        <p:nvSpPr>
          <p:cNvPr id="209" name="CustomShape 3"/>
          <p:cNvSpPr/>
          <p:nvPr/>
        </p:nvSpPr>
        <p:spPr>
          <a:xfrm>
            <a:off x="180000" y="2649960"/>
            <a:ext cx="237528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Galilean transformations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2556000" y="2650320"/>
            <a:ext cx="237528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Lorentz transformations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4"/>
          <a:stretch/>
        </p:blipFill>
        <p:spPr>
          <a:xfrm>
            <a:off x="4644000" y="3087000"/>
            <a:ext cx="1223280" cy="40428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4680000" y="3492000"/>
            <a:ext cx="484560" cy="437040"/>
          </a:xfrm>
          <a:prstGeom prst="rect">
            <a:avLst/>
          </a:prstGeom>
          <a:ln>
            <a:noFill/>
          </a:ln>
        </p:spPr>
      </p:pic>
      <p:sp>
        <p:nvSpPr>
          <p:cNvPr id="213" name="CustomShape 5"/>
          <p:cNvSpPr/>
          <p:nvPr/>
        </p:nvSpPr>
        <p:spPr>
          <a:xfrm>
            <a:off x="60840" y="4087800"/>
            <a:ext cx="9231120" cy="180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consecuence of this transformations is that the speed of light is the same in every system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And this fact has non-intuitive implications in our conception of space and time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understood this by exploring first the concept of simultaneousty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Are events simultaneous in one system of reference simultaneous in other systems?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 established that space and time were concepts attached to a same entity: space-time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38240" y="77760"/>
            <a:ext cx="74214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8000" y="71388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Events in the Universe are encoded by a 4-vector: (x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ct,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x,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y,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 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= z)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coordinates between intertial systems of reference are give by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For two events x and y the product: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-x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msmincho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invariant under transformations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modern notation, Lorentz transformations are expressed as a tensor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1292400" y="2952000"/>
            <a:ext cx="3171240" cy="112320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93240" y="397044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Define the contravariant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and covariant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=(x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-x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, x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) 4-vectors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They are related through the so-called metric tensor: x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=g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Lorentz transformations can be expressed as: x’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η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μν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ν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concepts can also be applied to differential operators: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5328000" y="2940480"/>
            <a:ext cx="1871640" cy="11620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936000" y="6003720"/>
            <a:ext cx="3311640" cy="6354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4"/>
          <a:stretch/>
        </p:blipFill>
        <p:spPr>
          <a:xfrm>
            <a:off x="5184000" y="5927040"/>
            <a:ext cx="2015640" cy="6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38240" y="77760"/>
            <a:ext cx="7637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Theory of Special Relativity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108000" y="71388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From the point of view of the dynamics, Einstein’s special relativity establishes that: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Energy and momentum in different systems transform as well with Lorentz transformations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energy of an object moving with speed v is given by E =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γ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mc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Energy and momentum can also be represented by co-(contra) variante 4-vectors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is the so called 4-momentum: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(p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0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 E,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1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x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,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3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=p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Times New Roman"/>
                <a:ea typeface="AR PL Mingti2L Big5"/>
              </a:rPr>
              <a:t>z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energy-moment relation is given by E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= p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msmincho"/>
              </a:rPr>
              <a:t>2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+ m² (natural units)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It’s important to notice that for a particle with a given momentum: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93240" y="458244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general the notation is abbreviated in such a way that: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is simply denoted as 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Times New Roman"/>
                <a:ea typeface="AR PL Mingti2L Big5"/>
              </a:rPr>
              <a:t>2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 baseline="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Q</a:t>
            </a:r>
            <a:r>
              <a:rPr b="0" lang="es-ES" sz="1800" spc="-1" strike="noStrike" baseline="-33000">
                <a:solidFill>
                  <a:srgbClr val="00000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is simply denoted as PQ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3213000" y="3888000"/>
            <a:ext cx="2618640" cy="7804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6264000" y="3993840"/>
            <a:ext cx="2742840" cy="11901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7465680" y="5150880"/>
            <a:ext cx="1066320" cy="60912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4"/>
          <a:stretch/>
        </p:blipFill>
        <p:spPr>
          <a:xfrm>
            <a:off x="3528000" y="6043320"/>
            <a:ext cx="5600520" cy="580680"/>
          </a:xfrm>
          <a:prstGeom prst="rect">
            <a:avLst/>
          </a:prstGeom>
          <a:ln>
            <a:noFill/>
          </a:ln>
        </p:spPr>
      </p:pic>
      <p:sp>
        <p:nvSpPr>
          <p:cNvPr id="228" name="TextShape 4"/>
          <p:cNvSpPr txBox="1"/>
          <p:nvPr/>
        </p:nvSpPr>
        <p:spPr>
          <a:xfrm>
            <a:off x="5148000" y="5691240"/>
            <a:ext cx="2448000" cy="316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600" spc="-1" strike="noStrike">
                <a:solidFill>
                  <a:srgbClr val="ce181e"/>
                </a:solidFill>
                <a:latin typeface="Arial"/>
              </a:rPr>
              <a:t>Mandelstam’s invariants</a:t>
            </a:r>
            <a:endParaRPr b="0" lang="es-ES" sz="1600" spc="-1" strike="noStrike">
              <a:solidFill>
                <a:srgbClr val="ce181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38240" y="77760"/>
            <a:ext cx="6197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08000" y="71388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(particles) are represented by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(x,t)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This wave functions assign a number (or numbers) to every point of space-time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We often use the “bra”-”ket” notation for wave functions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→ |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&gt;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Wave functions belong, mathematically, to a structure called Hilbert space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To keep it short: it is a sort of vectorial space with some additional properties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An inner product is defined assigning a complex number to every two wave functions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The product has several good properties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3240" y="4978440"/>
            <a:ext cx="9231120" cy="70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product in Quantum Mechanics is defined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2" name="Formula 4"/>
              <p:cNvSpPr txBox="1"/>
              <p:nvPr/>
            </p:nvSpPr>
            <p:spPr>
              <a:xfrm>
                <a:off x="818640" y="3880080"/>
                <a:ext cx="2097360" cy="295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with</m:t>
                    </m:r>
                    <m:r>
                      <m:t xml:space="preserve">a</m:t>
                    </m:r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3" name="Formula 5"/>
              <p:cNvSpPr txBox="1"/>
              <p:nvPr/>
            </p:nvSpPr>
            <p:spPr>
              <a:xfrm>
                <a:off x="818640" y="4564080"/>
                <a:ext cx="3345480" cy="295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a</m:t>
                    </m:r>
                    <m:r>
                      <m:t xml:space="preserve">with</m:t>
                    </m:r>
                    <m:r>
                      <m:t xml:space="preserve">a</m:t>
                    </m:r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4" name="Formula 6"/>
              <p:cNvSpPr txBox="1"/>
              <p:nvPr/>
            </p:nvSpPr>
            <p:spPr>
              <a:xfrm>
                <a:off x="5292000" y="3877200"/>
                <a:ext cx="1873080" cy="334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ψ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35" name="Formula 7"/>
              <p:cNvSpPr txBox="1"/>
              <p:nvPr/>
            </p:nvSpPr>
            <p:spPr>
              <a:xfrm>
                <a:off x="5292360" y="4489200"/>
                <a:ext cx="1071000" cy="306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⩾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36" name="TextShape 8"/>
          <p:cNvSpPr txBox="1"/>
          <p:nvPr/>
        </p:nvSpPr>
        <p:spPr>
          <a:xfrm>
            <a:off x="7236000" y="3960000"/>
            <a:ext cx="1152000" cy="245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100" spc="-1" strike="noStrike">
                <a:latin typeface="Arial"/>
              </a:rPr>
              <a:t>C = conjugate</a:t>
            </a:r>
            <a:endParaRPr b="0" lang="es-ES" sz="11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7" name="Formula 9"/>
              <p:cNvSpPr txBox="1"/>
              <p:nvPr/>
            </p:nvSpPr>
            <p:spPr>
              <a:xfrm>
                <a:off x="3492000" y="5641200"/>
                <a:ext cx="2022480" cy="38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Φ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138240" y="77760"/>
            <a:ext cx="6197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m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108000" y="71388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v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0" name="Formula 3"/>
              <p:cNvSpPr txBox="1"/>
              <p:nvPr/>
            </p:nvSpPr>
            <p:spPr>
              <a:xfrm>
                <a:off x="2844000" y="1886760"/>
                <a:ext cx="2589480" cy="547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r>
                          <m:t xml:space="preserve">C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C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41" name="CustomShape 4"/>
          <p:cNvSpPr/>
          <p:nvPr/>
        </p:nvSpPr>
        <p:spPr>
          <a:xfrm>
            <a:off x="108360" y="230868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Therefore the term 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 baseline="33000">
                <a:solidFill>
                  <a:srgbClr val="000080"/>
                </a:solidFill>
                <a:latin typeface="Times New Roman"/>
                <a:ea typeface="AR PL Mingti2L Big5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can be associated with a density of probability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</a:rPr>
              <a:t>In consequence, wave functions must be normalized in such a way that: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2" name="Formula 5"/>
              <p:cNvSpPr txBox="1"/>
              <p:nvPr/>
            </p:nvSpPr>
            <p:spPr>
              <a:xfrm>
                <a:off x="2810520" y="3456000"/>
                <a:ext cx="3019680" cy="459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sSup>
                          <m:e>
                            <m:r>
                              <m:t xml:space="preserve">ℝ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∞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43" name="CustomShape 6"/>
          <p:cNvSpPr/>
          <p:nvPr/>
        </p:nvSpPr>
        <p:spPr>
          <a:xfrm>
            <a:off x="90720" y="382788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states are often described in terms of an orthonormal basis of the Hilbert space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4" name="Formula 7"/>
              <p:cNvSpPr txBox="1"/>
              <p:nvPr/>
            </p:nvSpPr>
            <p:spPr>
              <a:xfrm>
                <a:off x="1730520" y="4572000"/>
                <a:ext cx="2320560" cy="514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Φ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with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∈</m:t>
                    </m:r>
                    <m:r>
                      <m:t xml:space="preserve">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45" name="Formula 8"/>
              <p:cNvSpPr txBox="1"/>
              <p:nvPr/>
            </p:nvSpPr>
            <p:spPr>
              <a:xfrm>
                <a:off x="5042520" y="4608000"/>
                <a:ext cx="1306800" cy="302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6" name="CustomShape 9"/>
          <p:cNvSpPr/>
          <p:nvPr/>
        </p:nvSpPr>
        <p:spPr>
          <a:xfrm>
            <a:off x="105480" y="500076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contribution of the element of the basis i is given by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7" name="Formula 10"/>
              <p:cNvSpPr txBox="1"/>
              <p:nvPr/>
            </p:nvSpPr>
            <p:spPr>
              <a:xfrm>
                <a:off x="1836000" y="5724000"/>
                <a:ext cx="5353920" cy="514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nary>
                          <m:naryPr>
                            <m:chr m:val="∑"/>
                            <m:supHide m:val="1"/>
                          </m:naryPr>
                          <m:sub>
                            <m:r>
                              <m:t xml:space="preserve">j</m:t>
                            </m:r>
                          </m:sub>
                          <m:sup/>
                          <m:e>
                            <m:sSub>
                              <m:e>
                                <m:r>
                                  <m:t xml:space="preserve">a</m:t>
                                </m:r>
                              </m:e>
                              <m:sub>
                                <m:r>
                                  <m:t xml:space="preserve">j</m:t>
                                </m:r>
                              </m:sub>
                            </m:sSub>
                          </m:e>
                        </m:nary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  <m:e>
                        <m:sSub>
                          <m:e>
                            <m:r>
                              <m:t xml:space="preserve">Φ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j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δ</m:t>
                        </m:r>
                      </m:e>
                      <m:sub>
                        <m:r>
                          <m:t xml:space="preserve">ij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138240" y="77760"/>
            <a:ext cx="6629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Quantum Mechanics (III) 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108000" y="71388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observables in Quantum Mechanics are represented by (anti)linear, unitary operators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An operator is an object that transforms a state of the Hilbert space into another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0" name="Formula 3"/>
              <p:cNvSpPr txBox="1"/>
              <p:nvPr/>
            </p:nvSpPr>
            <p:spPr>
              <a:xfrm>
                <a:off x="4059720" y="1764000"/>
                <a:ext cx="908280" cy="289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∈</m:t>
                        </m:r>
                        <m:r>
                          <m:t xml:space="preserve">C</m:t>
                        </m:r>
                      </m:e>
                    </m:d>
                    <m:r>
                      <m:t xml:space="preserve">=</m:t>
                    </m:r>
                    <m:nary>
                      <m:naryPr>
                        <m:chr m:val="∫"/>
                        <m:supHide m:val="1"/>
                      </m:naryPr>
                      <m:sub>
                        <m:r>
                          <m:t xml:space="preserve">C</m:t>
                        </m:r>
                      </m:sub>
                      <m:sup/>
                      <m:e>
                        <m:sSup>
                          <m:e>
                            <m:r>
                              <m:t xml:space="preserve">ψ</m:t>
                            </m:r>
                          </m:e>
                          <m:sup>
                            <m:r>
                              <m:t xml:space="preserve">c</m:t>
                            </m:r>
                          </m:sup>
                        </m:sSup>
                      </m:e>
                    </m:nary>
                    <m:r>
                      <m:t xml:space="preserve">ψ</m:t>
                    </m:r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51" name="CustomShape 4"/>
          <p:cNvSpPr/>
          <p:nvPr/>
        </p:nvSpPr>
        <p:spPr>
          <a:xfrm>
            <a:off x="108360" y="194868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Using the properties of the wave functions we can work with operators in products: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>
            <a:off x="90720" y="4079880"/>
            <a:ext cx="9231120" cy="71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When an observable is measured in the lab an eigenvalue of the operator is always found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3" name="Formula 6"/>
              <p:cNvSpPr txBox="1"/>
              <p:nvPr/>
            </p:nvSpPr>
            <p:spPr>
              <a:xfrm>
                <a:off x="2188080" y="2664360"/>
                <a:ext cx="4705920" cy="336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⟨"/>
                                <m:sepChr m:val="|"/>
                                <m:endChr m:val="⟩"/>
                              </m:dPr>
                              <m:e>
                                <m:r>
                                  <m:t xml:space="preserve">U</m:t>
                                </m:r>
                                <m:r>
                                  <m:t xml:space="preserve">Φ</m:t>
                                </m:r>
                              </m:e>
                              <m:e>
                                <m:r>
                                  <m:t xml:space="preserve">Φ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m:t xml:space="preserve">c</m:t>
                        </m:r>
                      </m:sup>
                    </m:sSup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Φ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254" name="TextShape 7"/>
          <p:cNvSpPr txBox="1"/>
          <p:nvPr/>
        </p:nvSpPr>
        <p:spPr>
          <a:xfrm>
            <a:off x="7128000" y="2700000"/>
            <a:ext cx="1296000" cy="30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s-ES" sz="1500" spc="-1" strike="noStrike">
                <a:latin typeface="Arial"/>
              </a:rPr>
              <a:t>h = hermitian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141120" y="2977560"/>
            <a:ext cx="9231120" cy="108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6" name="Formula 9"/>
              <p:cNvSpPr txBox="1"/>
              <p:nvPr/>
            </p:nvSpPr>
            <p:spPr>
              <a:xfrm>
                <a:off x="1666080" y="3708000"/>
                <a:ext cx="5287680" cy="327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1</m:t>
                    </m:r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Φ</m:t>
                        </m:r>
                      </m:e>
                      <m:e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  <m:e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d>
                      <m:dPr>
                        <m:begChr m:val="⟨"/>
                        <m:sepChr m:val="|"/>
                        <m:endChr m:val="⟩"/>
                      </m:dPr>
                      <m:e>
                        <m:r>
                          <m:t xml:space="preserve">ψ</m:t>
                        </m:r>
                      </m:e>
                      <m:e>
                        <m:sSup>
                          <m:e>
                            <m:r>
                              <m:t xml:space="preserve">U</m:t>
                            </m:r>
                          </m:e>
                          <m:sup>
                            <m:r>
                              <m:t xml:space="preserve">h</m:t>
                            </m:r>
                          </m:sup>
                        </m:sSup>
                        <m:r>
                          <m:t xml:space="preserve">U</m:t>
                        </m:r>
                        <m:r>
                          <m:t xml:space="preserve">ψ</m:t>
                        </m:r>
                      </m:e>
                    </m:d>
                    <m:r>
                      <m:t xml:space="preserve">=</m:t>
                    </m:r>
                    <m:r>
                      <m:t xml:space="preserve">1</m:t>
                    </m:r>
                    <m:r>
                      <m:t xml:space="preserve">⇒</m:t>
                    </m:r>
                    <m:sSup>
                      <m:e>
                        <m:r>
                          <m:t xml:space="preserve">U</m:t>
                        </m:r>
                      </m:e>
                      <m:sup>
                        <m:r>
                          <m:t xml:space="preserve">h</m:t>
                        </m:r>
                      </m:sup>
                    </m:sSup>
                    <m:r>
                      <m:t xml:space="preserve">U</m:t>
                    </m:r>
                    <m:r>
                      <m:t xml:space="preserve">=</m:t>
                    </m:r>
                    <m:r>
                      <m:t xml:space="preserve">I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7" name="Formula 10"/>
              <p:cNvSpPr txBox="1"/>
              <p:nvPr/>
            </p:nvSpPr>
            <p:spPr>
              <a:xfrm>
                <a:off x="3856680" y="4795920"/>
                <a:ext cx="1255320" cy="31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j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58" name="CustomShape 11"/>
          <p:cNvSpPr/>
          <p:nvPr/>
        </p:nvSpPr>
        <p:spPr>
          <a:xfrm>
            <a:off x="61200" y="5041800"/>
            <a:ext cx="9231120" cy="71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a state is expressed in terms of the eigenstates of an operator, the probability of measuring the eigenvalue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Times New Roman"/>
                <a:ea typeface="msmincho"/>
              </a:rPr>
              <a:t>j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is given by: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59" name="Formula 12"/>
              <p:cNvSpPr txBox="1"/>
              <p:nvPr/>
            </p:nvSpPr>
            <p:spPr>
              <a:xfrm>
                <a:off x="1877040" y="6127920"/>
                <a:ext cx="5322960" cy="515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=</m:t>
                    </m:r>
                    <m:nary>
                      <m:naryPr>
                        <m:chr m:val="∑"/>
                        <m:supHide m:val="1"/>
                      </m:naryPr>
                      <m:sub>
                        <m:r>
                          <m:t xml:space="preserve">i</m:t>
                        </m:r>
                      </m:sub>
                      <m:sup/>
                      <m:e>
                        <m:sSub>
                          <m:e>
                            <m:r>
                              <m:t xml:space="preserve">p</m:t>
                            </m:r>
                          </m:e>
                          <m:sub>
                            <m:r>
                              <m:t xml:space="preserve">i</m:t>
                            </m:r>
                          </m:sub>
                        </m:sSub>
                      </m:e>
                    </m:nary>
                    <m:sSub>
                      <m:e>
                        <m:r>
                          <m:t xml:space="preserve">ψ</m:t>
                        </m:r>
                      </m:e>
                      <m:sub>
                        <m:r>
                          <m:t xml:space="preserve">i</m:t>
                        </m:r>
                      </m:sub>
                    </m:sSub>
                    <m:r>
                      <m:t xml:space="preserve">⇒</m:t>
                    </m:r>
                    <m:r>
                      <m:t xml:space="preserve">prob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finding</m:t>
                        </m:r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j</m:t>
                            </m:r>
                          </m:sub>
                        </m:sSub>
                      </m:e>
                    </m:d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sSub>
                                  <m:e>
                                    <m:r>
                                      <m:t xml:space="preserve">p</m:t>
                                    </m:r>
                                  </m:e>
                                  <m:sub>
                                    <m:r>
                                      <m:t xml:space="preserve">j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=</m:t>
                    </m:r>
                    <m:sSup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d>
                              <m:dPr>
                                <m:begChr m:val="|"/>
                                <m:endChr m:val="|"/>
                              </m:dPr>
                              <m:e>
                                <m:d>
                                  <m:dPr>
                                    <m:begChr m:val="⟨"/>
                                    <m:sepChr m:val="|"/>
                                    <m:endChr m:val="⟩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ψ</m:t>
                                        </m:r>
                                      </m:e>
                                      <m:sub>
                                        <m:r>
                                          <m:t xml:space="preserve">j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m:t xml:space="preserve">Φ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138240" y="77760"/>
            <a:ext cx="64854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108000" y="71388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Classical mechanics can be formulated using the Lagrangian Formalism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Lagrangian is a function of the position and velocity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It is defined as L = T – V where T is the kinetic energy and V the potential energy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action is the integral of the Lagrangian with respect to time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Formula 3"/>
              <p:cNvSpPr txBox="1"/>
              <p:nvPr/>
            </p:nvSpPr>
            <p:spPr>
              <a:xfrm>
                <a:off x="3384000" y="2630520"/>
                <a:ext cx="1721520" cy="537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</m:naryPr>
                      <m:sub>
                        <m:r>
                          <m:t xml:space="preserve">−</m:t>
                        </m:r>
                        <m:r>
                          <m:t xml:space="preserve">∞</m:t>
                        </m:r>
                      </m:sub>
                      <m:sup>
                        <m:r>
                          <m:t xml:space="preserve">∞</m:t>
                        </m:r>
                      </m:sup>
                      <m:e>
                        <m:r>
                          <m:t xml:space="preserve">L</m:t>
                        </m:r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  <m:r>
                          <m:t xml:space="preserve">,</m:t>
                        </m:r>
                        <m:r>
                          <m:t xml:space="preserve">v</m:t>
                        </m:r>
                      </m:e>
                    </m:d>
                    <m:r>
                      <m:t xml:space="preserve">dt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3" name="CustomShape 4"/>
          <p:cNvSpPr/>
          <p:nvPr/>
        </p:nvSpPr>
        <p:spPr>
          <a:xfrm>
            <a:off x="103320" y="3116160"/>
            <a:ext cx="9231120" cy="16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Physical trajectories for x and v are those for which S in a stationary state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condition can be applied by differentiating and equaling to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4" name="Formula 5"/>
              <p:cNvSpPr txBox="1"/>
              <p:nvPr/>
            </p:nvSpPr>
            <p:spPr>
              <a:xfrm>
                <a:off x="3954600" y="4255560"/>
                <a:ext cx="72504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65" name="CustomShape 6"/>
          <p:cNvSpPr/>
          <p:nvPr/>
        </p:nvSpPr>
        <p:spPr>
          <a:xfrm>
            <a:off x="88200" y="4544280"/>
            <a:ext cx="9231120" cy="163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Notice that S is not a function but a functional: it assigns a number to every x(t) and v(t)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physical x(t) and v(t) functions are those satisfying that condition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equations of motion of a dynamical system can be derived from here 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38240" y="77760"/>
            <a:ext cx="65574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108000" y="713880"/>
            <a:ext cx="9231120" cy="223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Lagrangian formalism is valid for Quantum Field Theory although: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Position and velocity are replaced by the fields and their derivatives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 new quantity known as the “Lagrangian Density” is defined as: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8" name="Formula 3"/>
              <p:cNvSpPr txBox="1"/>
              <p:nvPr/>
            </p:nvSpPr>
            <p:spPr>
              <a:xfrm>
                <a:off x="3420000" y="2213280"/>
                <a:ext cx="2254320" cy="38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3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69" name="CustomShape 4"/>
          <p:cNvSpPr/>
          <p:nvPr/>
        </p:nvSpPr>
        <p:spPr>
          <a:xfrm>
            <a:off x="84600" y="2550240"/>
            <a:ext cx="923112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new quantity the action can be expressed with the following form: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0" name="Formula 5"/>
              <p:cNvSpPr txBox="1"/>
              <p:nvPr/>
            </p:nvSpPr>
            <p:spPr>
              <a:xfrm>
                <a:off x="3354120" y="3240000"/>
                <a:ext cx="2251440" cy="38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e>
                    </m:nary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Φ</m:t>
                        </m:r>
                        <m:r>
                          <m:t xml:space="preserve">,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Φ</m:t>
                        </m:r>
                      </m:e>
                    </m:d>
                    <m:sSup>
                      <m:e>
                        <m:r>
                          <m:t xml:space="preserve">dx</m:t>
                        </m:r>
                      </m:e>
                      <m:sup>
                        <m:r>
                          <m:t xml:space="preserve">4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71" name="Formula 6"/>
              <p:cNvSpPr txBox="1"/>
              <p:nvPr/>
            </p:nvSpPr>
            <p:spPr>
              <a:xfrm>
                <a:off x="685440" y="4212000"/>
                <a:ext cx="739440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2" name="CustomShape 7"/>
          <p:cNvSpPr/>
          <p:nvPr/>
        </p:nvSpPr>
        <p:spPr>
          <a:xfrm>
            <a:off x="102600" y="3561480"/>
            <a:ext cx="923112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It is possible to differentiate the action (assuming good properties on the fields functions)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3" name="CustomShape 8"/>
          <p:cNvSpPr/>
          <p:nvPr/>
        </p:nvSpPr>
        <p:spPr>
          <a:xfrm>
            <a:off x="49320" y="4788720"/>
            <a:ext cx="923112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Applying the rule of the derivative of the product: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4" name="Formula 9"/>
              <p:cNvSpPr txBox="1"/>
              <p:nvPr/>
            </p:nvSpPr>
            <p:spPr>
              <a:xfrm>
                <a:off x="1729800" y="5436360"/>
                <a:ext cx="532260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Φ</m:t>
                            </m:r>
                          </m:e>
                        </m:d>
                      </m:den>
                    </m:f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δ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194760" y="4680000"/>
            <a:ext cx="3438720" cy="12448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-5760" y="77760"/>
            <a:ext cx="4755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What is Particle Physics?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80000" y="713880"/>
            <a:ext cx="9231120" cy="45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Subject that studies the fundamental components of Nature and their interactions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Nowadays our knowledge about fundamental particles is condensed in the </a:t>
            </a:r>
            <a:r>
              <a:rPr b="1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Standard Model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Experimental foundation: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Collision experiments at higher and higher energies to reveal the features of the particles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Need higher energies to explore smaller and smaller spatial scales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Theoretical foundation: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Quantum Field Theory built on top of Quantum Mechanics and Special Relativity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history of Particle Physics is the history of achieving larger and larger energies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2" name="Line 3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710520" y="4104000"/>
            <a:ext cx="2766960" cy="251748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2088000" y="4788000"/>
            <a:ext cx="756000" cy="360"/>
          </a:xfrm>
          <a:prstGeom prst="line">
            <a:avLst/>
          </a:prstGeom>
          <a:ln w="38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Line 6"/>
          <p:cNvSpPr/>
          <p:nvPr/>
        </p:nvSpPr>
        <p:spPr>
          <a:xfrm>
            <a:off x="4140000" y="4644000"/>
            <a:ext cx="756000" cy="360"/>
          </a:xfrm>
          <a:prstGeom prst="line">
            <a:avLst/>
          </a:prstGeom>
          <a:ln w="29160">
            <a:solidFill>
              <a:srgbClr val="ff0000"/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7"/>
          <p:cNvSpPr/>
          <p:nvPr/>
        </p:nvSpPr>
        <p:spPr>
          <a:xfrm>
            <a:off x="2340000" y="4333680"/>
            <a:ext cx="357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λ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4392000" y="4297680"/>
            <a:ext cx="3574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  <a:ea typeface="Arial"/>
              </a:rPr>
              <a:t>d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99" name="Line 9"/>
          <p:cNvSpPr/>
          <p:nvPr/>
        </p:nvSpPr>
        <p:spPr>
          <a:xfrm>
            <a:off x="1008000" y="6264000"/>
            <a:ext cx="2016000" cy="360"/>
          </a:xfrm>
          <a:prstGeom prst="line">
            <a:avLst/>
          </a:prstGeom>
          <a:ln>
            <a:solidFill>
              <a:srgbClr val="0000ff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0"/>
          <p:cNvSpPr/>
          <p:nvPr/>
        </p:nvSpPr>
        <p:spPr>
          <a:xfrm>
            <a:off x="6444000" y="4572000"/>
            <a:ext cx="2481480" cy="14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Debroglie: 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Wave-Particle duality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Wave properties: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DejaVu Sans"/>
              </a:rPr>
              <a:t>To resolve an object </a:t>
            </a:r>
            <a:r>
              <a:rPr b="0" lang="es-ES" sz="1500" spc="-1" strike="noStrike">
                <a:solidFill>
                  <a:srgbClr val="ce181e"/>
                </a:solidFill>
                <a:latin typeface="Arial"/>
                <a:ea typeface="Arial"/>
              </a:rPr>
              <a:t>λ ~ d</a:t>
            </a:r>
            <a:endParaRPr b="0" lang="es-E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38240" y="77760"/>
            <a:ext cx="65574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Lagrangian Formalism (III) (reminder)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08000" y="71388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Replacing this in the previous equation we can write: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3"/>
              <p:cNvSpPr txBox="1"/>
              <p:nvPr/>
            </p:nvSpPr>
            <p:spPr>
              <a:xfrm>
                <a:off x="1353240" y="1339560"/>
                <a:ext cx="594504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  <m:r>
                          <m:t xml:space="preserve">+</m:t>
                        </m:r>
                        <m:d>
                          <m:dPr>
                            <m:begChr m:val="["/>
                            <m:endChr m:val="]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m:t xml:space="preserve">δ</m:t>
                                </m:r>
                                <m:r>
                                  <m:t xml:space="preserve">Φ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78" name="CustomShape 4"/>
          <p:cNvSpPr/>
          <p:nvPr/>
        </p:nvSpPr>
        <p:spPr>
          <a:xfrm>
            <a:off x="49320" y="4500720"/>
            <a:ext cx="9231120" cy="61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means that the physical fields should make the following relation: 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79" name="CustomShape 5"/>
          <p:cNvSpPr/>
          <p:nvPr/>
        </p:nvSpPr>
        <p:spPr>
          <a:xfrm>
            <a:off x="126720" y="195984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That can be expressed as: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0" name="Formula 6"/>
              <p:cNvSpPr txBox="1"/>
              <p:nvPr/>
            </p:nvSpPr>
            <p:spPr>
              <a:xfrm>
                <a:off x="1224000" y="2599560"/>
                <a:ext cx="614952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+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  <m:r>
                              <m:t xml:space="preserve">δ</m:t>
                            </m:r>
                            <m:r>
                              <m:t xml:space="preserve">Φ</m:t>
                            </m:r>
                          </m:e>
                        </m:d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281" name="CustomShape 7"/>
          <p:cNvSpPr/>
          <p:nvPr/>
        </p:nvSpPr>
        <p:spPr>
          <a:xfrm>
            <a:off x="177480" y="316944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second term is the volume integral of a divergence through all the space time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Applying the divergence theorem: equals the integral of the vector in the surface of infinite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fields vanished there (they should to satisfy unitarity) the integral is 0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82" name="Formula 8"/>
              <p:cNvSpPr txBox="1"/>
              <p:nvPr/>
            </p:nvSpPr>
            <p:spPr>
              <a:xfrm>
                <a:off x="1224360" y="5299920"/>
                <a:ext cx="662256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S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r>
                                  <m:t xml:space="preserve">Φ</m:t>
                                </m:r>
                              </m:den>
                            </m:f>
                            <m:r>
                              <m:t xml:space="preserve">−</m:t>
                            </m:r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f>
                                  <m:num>
                                    <m:r>
                                      <m:t xml:space="preserve">∂</m:t>
                                    </m:r>
                                    <m:sSub>
                                      <m:e>
                                        <m:r>
                                          <m:t xml:space="preserve">L</m:t>
                                        </m:r>
                                      </m:e>
                                      <m:sub>
                                        <m:r>
                                          <m:t xml:space="preserve">d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t xml:space="preserve">∂</m:t>
                                    </m:r>
                                    <m:d>
                                      <m:dPr>
                                        <m:begChr m:val="("/>
                                        <m:endChr m:val=")"/>
                                      </m:dPr>
                                      <m:e>
                                        <m:sSub>
                                          <m:e>
                                            <m:r>
                                              <m:t xml:space="preserve">∂</m:t>
                                            </m:r>
                                          </m:e>
                                          <m:sub>
                                            <m:r>
                                              <m:t xml:space="preserve">μ</m:t>
                                            </m:r>
                                          </m:sub>
                                        </m:sSub>
                                        <m:r>
                                          <m:t xml:space="preserve">Φ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</m:d>
                        <m:r>
                          <m:t xml:space="preserve">δ</m:t>
                        </m:r>
                        <m:r>
                          <m:t xml:space="preserve">Φ</m:t>
                        </m:r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4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b>
                          <m:e>
                            <m:r>
                              <m:t xml:space="preserve">L</m:t>
                            </m:r>
                          </m:e>
                          <m:sub>
                            <m:r>
                              <m:t xml:space="preserve">d</m:t>
                            </m:r>
                          </m:sub>
                        </m:sSub>
                      </m:num>
                      <m:den>
                        <m:r>
                          <m:t xml:space="preserve">∂</m:t>
                        </m:r>
                        <m:r>
                          <m:t xml:space="preserve">Φ</m:t>
                        </m:r>
                      </m:den>
                    </m:f>
                    <m:r>
                      <m:t xml:space="preserve">−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83" name="CustomShape 9"/>
          <p:cNvSpPr/>
          <p:nvPr/>
        </p:nvSpPr>
        <p:spPr>
          <a:xfrm>
            <a:off x="3888000" y="6133680"/>
            <a:ext cx="4751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ce181e"/>
                </a:solidFill>
                <a:latin typeface="Arial"/>
              </a:rPr>
              <a:t>Euler-Lagrange equations for quantum fields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4" name="CustomShape 10"/>
          <p:cNvSpPr/>
          <p:nvPr/>
        </p:nvSpPr>
        <p:spPr>
          <a:xfrm>
            <a:off x="5472000" y="5184000"/>
            <a:ext cx="2591640" cy="8636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38240" y="77760"/>
            <a:ext cx="346140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Noether’s theorem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08000" y="713880"/>
            <a:ext cx="9231120" cy="144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Emmy Noether made one of the most fundamental theorems of Physics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this theorem Noether established a connection between symmetries and conservation laws 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assume a differential transformation that converts one field into another in such a way: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87" name="CustomShape 3"/>
          <p:cNvSpPr/>
          <p:nvPr/>
        </p:nvSpPr>
        <p:spPr>
          <a:xfrm>
            <a:off x="126720" y="195984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88" name="Formula 4"/>
              <p:cNvSpPr txBox="1"/>
              <p:nvPr/>
            </p:nvSpPr>
            <p:spPr>
              <a:xfrm>
                <a:off x="2412000" y="2239560"/>
                <a:ext cx="140364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Φ</m:t>
                    </m:r>
                    <m:r>
                      <m:t xml:space="preserve">→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=</m:t>
                    </m:r>
                    <m:r>
                      <m:t xml:space="preserve">T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89" name="Formula 5"/>
              <p:cNvSpPr txBox="1"/>
              <p:nvPr/>
            </p:nvSpPr>
            <p:spPr>
              <a:xfrm>
                <a:off x="5004000" y="2239920"/>
                <a:ext cx="1355400" cy="280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=</m:t>
                    </m:r>
                    <m:r>
                      <m:t xml:space="preserve">Φ</m:t>
                    </m:r>
                    <m:r>
                      <m:t xml:space="preserve">'</m:t>
                    </m:r>
                    <m:r>
                      <m:t xml:space="preserve">−</m:t>
                    </m:r>
                    <m:r>
                      <m:t xml:space="preserve">Φ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0" name="CustomShape 6"/>
          <p:cNvSpPr/>
          <p:nvPr/>
        </p:nvSpPr>
        <p:spPr>
          <a:xfrm>
            <a:off x="105480" y="2370240"/>
            <a:ext cx="9231120" cy="144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this transformation leaves the Lagrangian unchanged then the transformation is a symmetry</a:t>
            </a:r>
            <a:endParaRPr b="0" lang="es-ES" sz="1800" spc="-1" strike="noStrike">
              <a:latin typeface="Arial"/>
            </a:endParaRPr>
          </a:p>
          <a:p>
            <a:pPr lvl="1" marL="432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 Lagrangian is unchanged it means that under this transformation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see the implications of this by making the derivatives of the Lagrangians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1" name="Formula 7"/>
              <p:cNvSpPr txBox="1"/>
              <p:nvPr/>
            </p:nvSpPr>
            <p:spPr>
              <a:xfrm>
                <a:off x="7302600" y="3067560"/>
                <a:ext cx="822600" cy="315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92" name="Formula 8"/>
              <p:cNvSpPr txBox="1"/>
              <p:nvPr/>
            </p:nvSpPr>
            <p:spPr>
              <a:xfrm>
                <a:off x="1518120" y="3780000"/>
                <a:ext cx="541476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δ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r>
                              <m:t xml:space="preserve">Φ</m:t>
                            </m:r>
                          </m:den>
                        </m:f>
                        <m:r>
                          <m:t xml:space="preserve">−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d>
                          <m:dPr>
                            <m:begChr m:val="("/>
                            <m:endChr m:val=")"/>
                          </m:dPr>
                          <m:e>
                            <m:f>
                              <m:num>
                                <m:r>
                                  <m:t xml:space="preserve">∂</m:t>
                                </m:r>
                                <m:sSub>
                                  <m:e>
                                    <m:r>
                                      <m:t xml:space="preserve">L</m:t>
                                    </m:r>
                                  </m:e>
                                  <m:sub>
                                    <m:r>
                                      <m:t xml:space="preserve">d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t xml:space="preserve">∂</m:t>
                                </m:r>
                                <m:d>
                                  <m:dPr>
                                    <m:begChr m:val="("/>
                                    <m:endChr m:val=")"/>
                                  </m:dPr>
                                  <m:e>
                                    <m:sSub>
                                      <m:e>
                                        <m:r>
                                          <m:t xml:space="preserve">∂</m:t>
                                        </m:r>
                                      </m:e>
                                      <m:sub>
                                        <m:r>
                                          <m:t xml:space="preserve">μ</m:t>
                                        </m:r>
                                      </m:sub>
                                    </m:sSub>
                                    <m:r>
                                      <m:t xml:space="preserve">Φ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d>
                    <m:r>
                      <m:t xml:space="preserve">δ</m:t>
                    </m:r>
                    <m:r>
                      <m:t xml:space="preserve">Φ</m:t>
                    </m:r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3" name="CustomShape 9"/>
          <p:cNvSpPr/>
          <p:nvPr/>
        </p:nvSpPr>
        <p:spPr>
          <a:xfrm>
            <a:off x="49320" y="4278600"/>
            <a:ext cx="9231120" cy="68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first term vanishes because of the Eular-Lagrange equation, so: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4" name="Formula 10"/>
              <p:cNvSpPr txBox="1"/>
              <p:nvPr/>
            </p:nvSpPr>
            <p:spPr>
              <a:xfrm>
                <a:off x="2232000" y="4824000"/>
                <a:ext cx="4065120" cy="67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f>
                          <m:num>
                            <m:r>
                              <m:t xml:space="preserve">∂</m:t>
                            </m:r>
                            <m:sSub>
                              <m:e>
                                <m:r>
                                  <m:t xml:space="preserve">L</m:t>
                                </m:r>
                              </m:e>
                              <m:sub>
                                <m:r>
                                  <m:t xml:space="preserve">d</m:t>
                                </m:r>
                              </m:sub>
                            </m:sSub>
                          </m:num>
                          <m:den>
                            <m:r>
                              <m:t xml:space="preserve">∂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sSub>
                                  <m:e>
                                    <m:r>
                                      <m:t xml:space="preserve">∂</m:t>
                                    </m:r>
                                  </m:e>
                                  <m:sub>
                                    <m:r>
                                      <m:t xml:space="preserve">μ</m:t>
                                    </m:r>
                                  </m:sub>
                                </m:sSub>
                                <m:r>
                                  <m:t xml:space="preserve">Φ</m:t>
                                </m:r>
                              </m:e>
                            </m:d>
                          </m:den>
                        </m:f>
                        <m:r>
                          <m:t xml:space="preserve">δ</m:t>
                        </m:r>
                        <m:r>
                          <m:t xml:space="preserve">Φ</m:t>
                        </m:r>
                      </m:e>
                    </m:d>
                    <m:r>
                      <m:t xml:space="preserve">=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sSup>
                      <m:e>
                        <m:r>
                          <m:t xml:space="preserve">f</m:t>
                        </m:r>
                      </m:e>
                      <m:sup>
                        <m:r>
                          <m:t xml:space="preserve">μ</m:t>
                        </m:r>
                      </m:sup>
                    </m:sSup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f>
                      <m:num>
                        <m:r>
                          <m:t xml:space="preserve">∂</m:t>
                        </m:r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r>
                      <m:t xml:space="preserve">∇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295" name="CustomShape 11"/>
          <p:cNvSpPr/>
          <p:nvPr/>
        </p:nvSpPr>
        <p:spPr>
          <a:xfrm>
            <a:off x="41760" y="5325840"/>
            <a:ext cx="9231120" cy="68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Integrating to all the space and applying the divergence theorem we have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6" name="Formula 12"/>
              <p:cNvSpPr txBox="1"/>
              <p:nvPr/>
            </p:nvSpPr>
            <p:spPr>
              <a:xfrm>
                <a:off x="2232360" y="5904360"/>
                <a:ext cx="4674600" cy="69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∂</m:t>
                        </m:r>
                        <m:nary>
                          <m:naryPr>
                            <m:chr m:val="∫"/>
                            <m:subHide m:val="1"/>
                            <m:supHide m:val="1"/>
                          </m:naryPr>
                          <m:sub/>
                          <m:sup/>
                          <m:e>
                            <m:sSup>
                              <m:e>
                                <m:r>
                                  <m:t xml:space="preserve">f</m:t>
                                </m:r>
                              </m:e>
                              <m:sup>
                                <m:r>
                                  <m:t xml:space="preserve">0</m:t>
                                </m:r>
                              </m:sup>
                            </m:sSup>
                            <m:sSup>
                              <m:e>
                                <m:r>
                                  <m:t xml:space="preserve">dx</m:t>
                                </m:r>
                              </m:e>
                              <m:sup>
                                <m:r>
                                  <m:t xml:space="preserve">3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m:t xml:space="preserve">∂</m:t>
                        </m:r>
                        <m:r>
                          <m:t xml:space="preserve">t</m:t>
                        </m:r>
                      </m:den>
                    </m:f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r>
                          <m:t xml:space="preserve">∇</m:t>
                        </m:r>
                        <m:acc>
                          <m:accPr>
                            <m:chr m:val="⃗"/>
                          </m:accPr>
                          <m:e>
                            <m:r>
                              <m:t xml:space="preserve">f</m:t>
                            </m:r>
                          </m:e>
                        </m:acc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0</m:t>
                    </m:r>
                    <m:r>
                      <m:t xml:space="preserve">⇒</m:t>
                    </m:r>
                    <m:r>
                      <m:t xml:space="preserve">Q</m:t>
                    </m:r>
                    <m:r>
                      <m:t xml:space="preserve">=</m:t>
                    </m:r>
                    <m:nary>
                      <m:naryPr>
                        <m:chr m:val="∫"/>
                        <m:subHide m:val="1"/>
                        <m:supHide m:val="1"/>
                      </m:naryPr>
                      <m:sub/>
                      <m:sup/>
                      <m:e>
                        <m:sSup>
                          <m:e>
                            <m:r>
                              <m:t xml:space="preserve">f</m:t>
                            </m:r>
                          </m:e>
                          <m:sup>
                            <m:r>
                              <m:t xml:space="preserve">0</m:t>
                            </m:r>
                          </m:sup>
                        </m:sSup>
                        <m:sSup>
                          <m:e>
                            <m:r>
                              <m:t xml:space="preserve">dx</m:t>
                            </m:r>
                          </m:e>
                          <m:sup>
                            <m:r>
                              <m:t xml:space="preserve">3</m:t>
                            </m:r>
                          </m:sup>
                        </m:sSup>
                      </m:e>
                    </m:nary>
                    <m:r>
                      <m:t xml:space="preserve">=</m:t>
                    </m:r>
                    <m:r>
                      <m:t xml:space="preserve">cste</m:t>
                    </m:r>
                  </m:oMath>
                </a14:m>
              </a:p>
            </p:txBody>
          </p:sp>
        </mc:Choice>
        <mc:Fallback/>
      </mc:AlternateContent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7228080" y="3744000"/>
            <a:ext cx="1843920" cy="280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38240" y="77760"/>
            <a:ext cx="3533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r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e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(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</a:t>
            </a: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08000" y="713880"/>
            <a:ext cx="9231120" cy="281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 of theories in which the interactions are determined by a principle of invariance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transformation of the fields that should leave the Lagrange invariant is considered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The transformed Lagrangian is calculated and observed not to be invariant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 new field (the interacting field) is added in order to achieve this invariance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consider the example of electromagnetism</a:t>
            </a:r>
            <a:endParaRPr b="0" lang="es-ES" sz="1800" spc="-1" strike="noStrike">
              <a:latin typeface="Arial"/>
            </a:endParaRPr>
          </a:p>
          <a:p>
            <a:pPr lvl="1" marL="432000" indent="-21600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we will see the Lagrangian associated to a fermion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Ψ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 is given by: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126720" y="195984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1" name="Formula 4"/>
              <p:cNvSpPr txBox="1"/>
              <p:nvPr/>
            </p:nvSpPr>
            <p:spPr>
              <a:xfrm>
                <a:off x="3246840" y="3421440"/>
                <a:ext cx="215316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2" name="CustomShape 5"/>
          <p:cNvSpPr/>
          <p:nvPr/>
        </p:nvSpPr>
        <p:spPr>
          <a:xfrm>
            <a:off x="75240" y="3635640"/>
            <a:ext cx="92311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’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,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c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3" name="Formula 6"/>
              <p:cNvSpPr txBox="1"/>
              <p:nvPr/>
            </p:nvSpPr>
            <p:spPr>
              <a:xfrm>
                <a:off x="2419200" y="4249440"/>
                <a:ext cx="1768680" cy="32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ψ</m:t>
                    </m:r>
                    <m:r>
                      <m:t xml:space="preserve">→</m:t>
                    </m:r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4" name="CustomShape 7"/>
          <p:cNvSpPr/>
          <p:nvPr/>
        </p:nvSpPr>
        <p:spPr>
          <a:xfrm>
            <a:off x="76680" y="4504320"/>
            <a:ext cx="92311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we try to estimate how the Lagrangian changes we obtain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5" name="Formula 8"/>
              <p:cNvSpPr txBox="1"/>
              <p:nvPr/>
            </p:nvSpPr>
            <p:spPr>
              <a:xfrm>
                <a:off x="4687560" y="4249800"/>
                <a:ext cx="1884600" cy="328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6" name="Formula 9"/>
              <p:cNvSpPr txBox="1"/>
              <p:nvPr/>
            </p:nvSpPr>
            <p:spPr>
              <a:xfrm>
                <a:off x="2347200" y="5113440"/>
                <a:ext cx="446868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r>
                      <m:t xml:space="preserve">'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'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7" name="Formula 10"/>
              <p:cNvSpPr txBox="1"/>
              <p:nvPr/>
            </p:nvSpPr>
            <p:spPr>
              <a:xfrm>
                <a:off x="2959560" y="6229440"/>
                <a:ext cx="315504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08" name="Formula 11"/>
              <p:cNvSpPr txBox="1"/>
              <p:nvPr/>
            </p:nvSpPr>
            <p:spPr>
              <a:xfrm>
                <a:off x="1303560" y="5653440"/>
                <a:ext cx="6392160" cy="355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  <m:r>
                      <m:t xml:space="preserve">+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iq</m:t>
                        </m:r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e>
                    </m:d>
                    <m:sSup>
                      <m:e>
                        <m:r>
                          <m:t xml:space="preserve">e</m:t>
                        </m:r>
                      </m:e>
                      <m:sup>
                        <m:r>
                          <m:t xml:space="preserve">iq</m:t>
                        </m:r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</m:sup>
                    </m:sSup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38240" y="77760"/>
            <a:ext cx="353376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Gauge theories (II)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08000" y="713880"/>
            <a:ext cx="9231120" cy="7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Let’s introduce a new field 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in such a way that: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126720" y="1959840"/>
            <a:ext cx="9231120" cy="72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76680" y="4612320"/>
            <a:ext cx="92311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transformed Lagrangian is now exactly the same as the original Lagrangian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3" name="Formula 5"/>
              <p:cNvSpPr txBox="1"/>
              <p:nvPr/>
            </p:nvSpPr>
            <p:spPr>
              <a:xfrm>
                <a:off x="2851200" y="1477440"/>
                <a:ext cx="316332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4" name="CustomShape 6"/>
          <p:cNvSpPr/>
          <p:nvPr/>
        </p:nvSpPr>
        <p:spPr>
          <a:xfrm>
            <a:off x="117720" y="1717200"/>
            <a:ext cx="9231120" cy="7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y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b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p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u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o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l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e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m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: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5" name="Formula 7"/>
              <p:cNvSpPr txBox="1"/>
              <p:nvPr/>
            </p:nvSpPr>
            <p:spPr>
              <a:xfrm>
                <a:off x="1800000" y="2448000"/>
                <a:ext cx="545796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α</m:t>
                        </m:r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x</m:t>
                            </m:r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−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r>
                          <m:t xml:space="preserve">A</m:t>
                        </m:r>
                        <m:sSub>
                          <m:e>
                            <m:r>
                              <m:t xml:space="preserve">'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6" name="CustomShape 8"/>
          <p:cNvSpPr/>
          <p:nvPr/>
        </p:nvSpPr>
        <p:spPr>
          <a:xfrm>
            <a:off x="105480" y="2710080"/>
            <a:ext cx="9231120" cy="7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Grouping the terms: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7" name="Formula 9"/>
              <p:cNvSpPr txBox="1"/>
              <p:nvPr/>
            </p:nvSpPr>
            <p:spPr>
              <a:xfrm>
                <a:off x="2376000" y="5365440"/>
                <a:ext cx="375444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A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  <m:r>
                      <m:t xml:space="preserve">=</m:t>
                    </m:r>
                    <m:sSub>
                      <m:e>
                        <m:r>
                          <m:t xml:space="preserve">L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18" name="CustomShape 10"/>
          <p:cNvSpPr/>
          <p:nvPr/>
        </p:nvSpPr>
        <p:spPr>
          <a:xfrm>
            <a:off x="98280" y="3740040"/>
            <a:ext cx="9231120" cy="79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If the introduced field transforms according to this transformation: </a:t>
            </a:r>
            <a:endParaRPr b="0" lang="es-ES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9" name="Formula 11"/>
              <p:cNvSpPr txBox="1"/>
              <p:nvPr/>
            </p:nvSpPr>
            <p:spPr>
              <a:xfrm>
                <a:off x="3427560" y="4393440"/>
                <a:ext cx="190944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A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=</m:t>
                    </m:r>
                    <m:sSub>
                      <m:e>
                        <m:r>
                          <m:t xml:space="preserve">A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+</m:t>
                    </m:r>
                    <m:sSub>
                      <m:e>
                        <m:r>
                          <m:t xml:space="preserve">∂</m:t>
                        </m:r>
                      </m:e>
                      <m:sub>
                        <m:r>
                          <m:t xml:space="preserve">μ</m:t>
                        </m:r>
                      </m:sub>
                    </m:sSub>
                    <m:r>
                      <m:t xml:space="preserve">α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x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320" name="Formula 12"/>
              <p:cNvSpPr txBox="1"/>
              <p:nvPr/>
            </p:nvSpPr>
            <p:spPr>
              <a:xfrm>
                <a:off x="2041560" y="3384000"/>
                <a:ext cx="4522320" cy="322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L</m:t>
                    </m:r>
                    <m:sSub>
                      <m:e>
                        <m:r>
                          <m:t xml:space="preserve">'</m:t>
                        </m:r>
                      </m:e>
                      <m:sub>
                        <m:r>
                          <m:t xml:space="preserve">d</m:t>
                        </m:r>
                      </m:sub>
                    </m:sSub>
                    <m:r>
                      <m:t xml:space="preserve">=</m:t>
                    </m:r>
                    <m:acc>
                      <m:accPr>
                        <m:chr m:val="¯"/>
                      </m:accPr>
                      <m:e>
                        <m:r>
                          <m:t xml:space="preserve">ψ</m:t>
                        </m:r>
                      </m:e>
                    </m:acc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i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sSub>
                          <m:e>
                            <m:r>
                              <m:t xml:space="preserve">∂</m:t>
                            </m:r>
                          </m:e>
                          <m:sub>
                            <m:r>
                              <m:t xml:space="preserve">μ</m:t>
                            </m:r>
                          </m:sub>
                        </m:sSub>
                        <m:r>
                          <m:t xml:space="preserve">+</m:t>
                        </m:r>
                        <m:r>
                          <m:t xml:space="preserve">i</m:t>
                        </m:r>
                        <m:r>
                          <m:t xml:space="preserve">q</m:t>
                        </m:r>
                        <m:sSup>
                          <m:e>
                            <m:r>
                              <m:t xml:space="preserve">γ</m:t>
                            </m:r>
                          </m:e>
                          <m:sup>
                            <m:r>
                              <m:t xml:space="preserve">μ</m:t>
                            </m:r>
                          </m:sup>
                        </m:sSup>
                        <m:d>
                          <m:dPr>
                            <m:begChr m:val="("/>
                            <m:endChr m:val=")"/>
                          </m:dPr>
                          <m:e>
                            <m:sSub>
                              <m:e>
                                <m:r>
                                  <m:t xml:space="preserve">∂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  <m:r>
                              <m:t xml:space="preserve">α</m:t>
                            </m:r>
                            <m:d>
                              <m:dPr>
                                <m:begChr m:val="("/>
                                <m:endChr m:val=")"/>
                              </m:dPr>
                              <m:e>
                                <m:r>
                                  <m:t xml:space="preserve">x</m:t>
                                </m:r>
                              </m:e>
                            </m:d>
                            <m:r>
                              <m:t xml:space="preserve">−</m:t>
                            </m:r>
                            <m:r>
                              <m:t xml:space="preserve">A</m:t>
                            </m:r>
                            <m:sSub>
                              <m:e>
                                <m:r>
                                  <m:t xml:space="preserve">'</m:t>
                                </m:r>
                              </m:e>
                              <m:sub>
                                <m:r>
                                  <m:t xml:space="preserve">μ</m:t>
                                </m:r>
                              </m:sub>
                            </m:sSub>
                          </m:e>
                        </m:d>
                        <m:r>
                          <m:t xml:space="preserve">−</m:t>
                        </m:r>
                        <m:r>
                          <m:t xml:space="preserve">m</m:t>
                        </m:r>
                      </m:e>
                    </m:d>
                    <m:r>
                      <m:t xml:space="preserve">ψ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21" name="CustomShape 13"/>
          <p:cNvSpPr/>
          <p:nvPr/>
        </p:nvSpPr>
        <p:spPr>
          <a:xfrm>
            <a:off x="65520" y="5733360"/>
            <a:ext cx="9231120" cy="61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</a:t>
            </a:r>
            <a:r>
              <a:rPr b="0" lang="es-ES" sz="1800" spc="-1" strike="noStrike" baseline="-33000">
                <a:solidFill>
                  <a:srgbClr val="000080"/>
                </a:solidFill>
                <a:latin typeface="AR PL Mingti2L Big5"/>
                <a:ea typeface="AR PL Mingti2L Big5"/>
              </a:rPr>
              <a:t>μ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AR PL Mingti2L Big5"/>
              </a:rPr>
              <a:t>is the field of the photon</a:t>
            </a: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 and describes the electromagnetic interactions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-41760" y="77760"/>
            <a:ext cx="9183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beginnings XIX century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180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Dalton postulates that all substances might be composed of single units or atoms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As a consecuence of his observations in chemical reaction experiments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late 1800 the atoms were being classified according to the properties 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This consolidates with the development of the periodic table by Mendeleev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3" name="Picture 7" descr=""/>
          <p:cNvPicPr/>
          <p:nvPr/>
        </p:nvPicPr>
        <p:blipFill>
          <a:blip r:embed="rId1"/>
          <a:stretch/>
        </p:blipFill>
        <p:spPr>
          <a:xfrm>
            <a:off x="1584000" y="2506320"/>
            <a:ext cx="6189480" cy="4056840"/>
          </a:xfrm>
          <a:prstGeom prst="rect">
            <a:avLst/>
          </a:prstGeom>
          <a:ln>
            <a:solidFill>
              <a:srgbClr val="808080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-41760" y="77760"/>
            <a:ext cx="7887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decade of 1890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72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New unstable elements being investigated by M. and P. Curie, H. Bequerel and E. Rutherford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Radioactivity: spontaneous emission of particles from some species of atoms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At this moment it was determined that there were 3 different kinds of radiation: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 → 2 electric charge and about 4 times proton mass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β→ -1 electric charge and about 1/1800 the proton mass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Radiation γ→ electrically neutral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06" name="Picture 9" descr=""/>
          <p:cNvPicPr/>
          <p:nvPr/>
        </p:nvPicPr>
        <p:blipFill>
          <a:blip r:embed="rId1"/>
          <a:stretch/>
        </p:blipFill>
        <p:spPr>
          <a:xfrm>
            <a:off x="5652000" y="2952360"/>
            <a:ext cx="3237480" cy="356148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07" name="Picture 11" descr=""/>
          <p:cNvPicPr/>
          <p:nvPr/>
        </p:nvPicPr>
        <p:blipFill>
          <a:blip r:embed="rId2"/>
          <a:stretch/>
        </p:blipFill>
        <p:spPr>
          <a:xfrm>
            <a:off x="909360" y="4084560"/>
            <a:ext cx="3840120" cy="1420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-41760" y="77760"/>
            <a:ext cx="8967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discovery of the electron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72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For a number of years physicist have generated “cathode rays”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By simply heating filaments inside gas-filled tubes and applying an electric field 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1987 J.J. Thompson attempted to measure the ratio of charge/mass of cathode rays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Put a cathode ray into a known electric or magnetic field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Measure the cathode ray’s deflection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If they are composed of discrete charges → deflection compatible with Lorentz force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found that this ratio was ~ 1000 larger than for any known ion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He concluded this was a new kind of particle and named it “electron”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0" name="Picture 10" descr=""/>
          <p:cNvPicPr/>
          <p:nvPr/>
        </p:nvPicPr>
        <p:blipFill>
          <a:blip r:embed="rId1"/>
          <a:stretch/>
        </p:blipFill>
        <p:spPr>
          <a:xfrm>
            <a:off x="936000" y="4320000"/>
            <a:ext cx="3317400" cy="221760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  <p:pic>
        <p:nvPicPr>
          <p:cNvPr id="111" name="Picture 11" descr=""/>
          <p:cNvPicPr/>
          <p:nvPr/>
        </p:nvPicPr>
        <p:blipFill>
          <a:blip r:embed="rId2"/>
          <a:stretch/>
        </p:blipFill>
        <p:spPr>
          <a:xfrm>
            <a:off x="5436000" y="4678200"/>
            <a:ext cx="2350080" cy="82728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5403960" y="5760360"/>
            <a:ext cx="2621520" cy="4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m</a:t>
            </a:r>
            <a:r>
              <a:rPr b="0" lang="es-ES" sz="2200" spc="-1" strike="noStrike" baseline="-25000">
                <a:solidFill>
                  <a:srgbClr val="000000"/>
                </a:solidFill>
                <a:latin typeface="Tw Cen MT"/>
                <a:ea typeface="DejaVu Sans"/>
              </a:rPr>
              <a:t>e</a:t>
            </a:r>
            <a:r>
              <a:rPr b="0" lang="es-ES" sz="2200" spc="-1" strike="noStrike">
                <a:solidFill>
                  <a:srgbClr val="000000"/>
                </a:solidFill>
                <a:latin typeface="Tw Cen MT"/>
                <a:ea typeface="DejaVu Sans"/>
              </a:rPr>
              <a:t>= 0.511MeV/c</a:t>
            </a:r>
            <a:r>
              <a:rPr b="0" lang="es-ES" sz="2200" spc="-1" strike="noStrike" baseline="30000">
                <a:solidFill>
                  <a:srgbClr val="000000"/>
                </a:solidFill>
                <a:latin typeface="Tw Cen MT"/>
                <a:ea typeface="DejaVu Sans"/>
              </a:rPr>
              <a:t>2</a:t>
            </a:r>
            <a:endParaRPr b="0" lang="es-E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-41760" y="77760"/>
            <a:ext cx="8967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Thompson’s atom model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72000" y="1224000"/>
            <a:ext cx="4605480" cy="438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Thompson correctly believed that electrons were fundamental components of the atoms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Since atoms were electrically neutral he postulated that point-like electrons should be somehow embedded in a “gel” of positive charge to yield a global neutral charge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origin of the famous “plum- pudding” atom model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15" name="Picture 6" descr=""/>
          <p:cNvPicPr/>
          <p:nvPr/>
        </p:nvPicPr>
        <p:blipFill>
          <a:blip r:embed="rId1"/>
          <a:stretch/>
        </p:blipFill>
        <p:spPr>
          <a:xfrm>
            <a:off x="4737600" y="2100960"/>
            <a:ext cx="3493800" cy="3493800"/>
          </a:xfrm>
          <a:prstGeom prst="rect">
            <a:avLst/>
          </a:prstGeom>
          <a:ln>
            <a:noFill/>
          </a:ln>
        </p:spPr>
      </p:pic>
      <p:sp>
        <p:nvSpPr>
          <p:cNvPr id="116" name="CustomShape 3"/>
          <p:cNvSpPr/>
          <p:nvPr/>
        </p:nvSpPr>
        <p:spPr>
          <a:xfrm>
            <a:off x="4176000" y="5570280"/>
            <a:ext cx="47545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600" spc="-1" strike="noStrike">
                <a:solidFill>
                  <a:srgbClr val="000000"/>
                </a:solidFill>
                <a:latin typeface="Tw Cen MT"/>
                <a:ea typeface="DejaVu Sans"/>
              </a:rPr>
              <a:t>Thomson’s plum-pudding model of the atom.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17" name="CustomShape 4"/>
          <p:cNvSpPr/>
          <p:nvPr/>
        </p:nvSpPr>
        <p:spPr>
          <a:xfrm rot="5400000">
            <a:off x="6324480" y="2059920"/>
            <a:ext cx="65268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>
            <a:off x="5550120" y="1392120"/>
            <a:ext cx="22798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positively charged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“paste”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119" name="CustomShape 6"/>
          <p:cNvSpPr/>
          <p:nvPr/>
        </p:nvSpPr>
        <p:spPr>
          <a:xfrm rot="5400000">
            <a:off x="7011360" y="2189520"/>
            <a:ext cx="707040" cy="52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4f81bd"/>
            </a:solidFill>
            <a:round/>
            <a:tailEnd len="med" type="triangle" w="med"/>
          </a:ln>
          <a:effectLst>
            <a:outerShdw dir="5400000" dist="2988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>
            <a:off x="7519320" y="1787040"/>
            <a:ext cx="12740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localized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electron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(negative</a:t>
            </a:r>
            <a:br/>
            <a:r>
              <a:rPr b="0" lang="es-ES" sz="1800" spc="-1" strike="noStrike">
                <a:solidFill>
                  <a:srgbClr val="000000"/>
                </a:solidFill>
                <a:latin typeface="Tw Cen MT"/>
                <a:ea typeface="DejaVu Sans"/>
              </a:rPr>
              <a:t>   charge)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-41760" y="77760"/>
            <a:ext cx="8967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72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In the first years of the XX century E. Rutherford wanted to test Thompson’s model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With this purpose he proposed a setup to make a “scattering” experiment: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msmincho"/>
              </a:rPr>
              <a:t>Bombing a very thin gold foil with 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and observing the deflection</a:t>
            </a:r>
            <a:endParaRPr b="0" lang="es-ES" sz="1800" spc="-1" strike="noStrike">
              <a:latin typeface="Arial"/>
            </a:endParaRPr>
          </a:p>
          <a:p>
            <a:pPr lvl="1" marL="432000" indent="-21348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If Thomson’s model was correct the</a:t>
            </a:r>
            <a:r>
              <a:rPr b="0" lang="es-ES" sz="1800" spc="-1" strike="noStrike">
                <a:solidFill>
                  <a:srgbClr val="000000"/>
                </a:solidFill>
                <a:latin typeface="AR PL Mingti2L Big5"/>
                <a:ea typeface="AR PL Mingti2L Big5"/>
              </a:rPr>
              <a:t>α</a:t>
            </a:r>
            <a:r>
              <a:rPr b="0" lang="es-ES" sz="1800" spc="-1" strike="noStrike">
                <a:solidFill>
                  <a:srgbClr val="000000"/>
                </a:solidFill>
                <a:latin typeface="Times New Roman"/>
                <a:ea typeface="AR PL Mingti2L Big5"/>
              </a:rPr>
              <a:t>particles shold not reflect much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1"/>
          <a:stretch/>
        </p:blipFill>
        <p:spPr>
          <a:xfrm>
            <a:off x="432000" y="2629800"/>
            <a:ext cx="4245480" cy="3889080"/>
          </a:xfrm>
          <a:prstGeom prst="rect">
            <a:avLst/>
          </a:prstGeom>
          <a:ln>
            <a:noFill/>
          </a:ln>
        </p:spPr>
      </p:pic>
      <p:pic>
        <p:nvPicPr>
          <p:cNvPr id="124" name="Picture 17" descr=""/>
          <p:cNvPicPr/>
          <p:nvPr/>
        </p:nvPicPr>
        <p:blipFill>
          <a:blip r:embed="rId2"/>
          <a:stretch/>
        </p:blipFill>
        <p:spPr>
          <a:xfrm>
            <a:off x="5761800" y="2740680"/>
            <a:ext cx="2319480" cy="353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2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1760" y="77760"/>
            <a:ext cx="8967240" cy="64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s-ES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History of Particle Physics: Rutherford’s experiment</a:t>
            </a:r>
            <a:endParaRPr b="0" lang="es-ES" sz="32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72000" y="713880"/>
            <a:ext cx="9231120" cy="86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36720">
            <a:noFill/>
          </a:ln>
        </p:spPr>
        <p:style>
          <a:lnRef idx="0"/>
          <a:fillRef idx="0"/>
          <a:effectRef idx="0"/>
          <a:fontRef idx="minor"/>
        </p:style>
        <p:txBody>
          <a:bodyPr lIns="117360" rIns="117360" tIns="74160" bIns="74160">
            <a:noAutofit/>
          </a:bodyPr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Rutherford observed that a few particles were having a huge deflection (&gt; 90º)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wondered what was the origin of such a strong force able to invert the sense of the particles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The only possibility was some kind of electric force made by another very close-by particle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He concluded that the positive charge of the atom should be concentrated in small region</a:t>
            </a:r>
            <a:endParaRPr b="0" lang="es-ES" sz="1800" spc="-1" strike="noStrike">
              <a:latin typeface="Arial"/>
            </a:endParaRPr>
          </a:p>
          <a:p>
            <a:pPr marL="216000" indent="-2120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s-ES" sz="1800" spc="-1" strike="noStrike">
                <a:solidFill>
                  <a:srgbClr val="000080"/>
                </a:solidFill>
                <a:latin typeface="Times New Roman"/>
                <a:ea typeface="msmincho"/>
              </a:rPr>
              <a:t>This is the discovery of the nucleous</a:t>
            </a:r>
            <a:endParaRPr b="0" lang="es-ES" sz="1800" spc="-1" strike="noStrike"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288000" y="2880000"/>
            <a:ext cx="4702320" cy="36356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128" name="Formula 3"/>
              <p:cNvSpPr txBox="1"/>
              <p:nvPr/>
            </p:nvSpPr>
            <p:spPr>
              <a:xfrm>
                <a:off x="6071760" y="5594400"/>
                <a:ext cx="981720" cy="66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∝</m:t>
                    </m:r>
                    <m:f>
                      <m:num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sSub>
                          <m:e>
                            <m:r>
                              <m:t xml:space="preserve">q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</m:num>
                      <m:den>
                        <m:sSup>
                          <m:e>
                            <m:r>
                              <m:t xml:space="preserve">d</m:t>
                            </m:r>
                          </m:e>
                          <m:sup>
                            <m:r>
                              <m:t xml:space="preserve">2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129" name="Line 4"/>
          <p:cNvSpPr/>
          <p:nvPr/>
        </p:nvSpPr>
        <p:spPr>
          <a:xfrm flipH="1" flipV="1">
            <a:off x="2880000" y="4608000"/>
            <a:ext cx="2520000" cy="494280"/>
          </a:xfrm>
          <a:prstGeom prst="line">
            <a:avLst/>
          </a:prstGeom>
          <a:ln w="38160">
            <a:solidFill>
              <a:srgbClr val="0000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5292000" y="5102280"/>
            <a:ext cx="287748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" sz="1500" spc="-1" strike="noStrike">
                <a:solidFill>
                  <a:srgbClr val="0000ff"/>
                </a:solidFill>
                <a:latin typeface="Arial"/>
                <a:ea typeface="DejaVu Sans"/>
              </a:rPr>
              <a:t>The distance d should be very small to produce such a large F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131" name="Picture 12" descr=""/>
          <p:cNvPicPr/>
          <p:nvPr/>
        </p:nvPicPr>
        <p:blipFill>
          <a:blip r:embed="rId2"/>
          <a:stretch/>
        </p:blipFill>
        <p:spPr>
          <a:xfrm>
            <a:off x="5868000" y="2628000"/>
            <a:ext cx="1581480" cy="2217240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dir="2700000" dist="37674">
              <a:srgbClr val="000000">
                <a:alpha val="43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60589</TotalTime>
  <Application>LibreOffice/6.1.5.2$Linux_X86_64 LibreOffice_project/10$Build-2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matorras</dc:creator>
  <dc:description/>
  <dc:language>es-ES</dc:language>
  <cp:lastModifiedBy/>
  <dcterms:modified xsi:type="dcterms:W3CDTF">2021-11-21T09:36:45Z</dcterms:modified>
  <cp:revision>1732</cp:revision>
  <dc:subject/>
  <dc:title>Presentación de PowerPoint</dc:title>
</cp:coreProperties>
</file>